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21"/>
    <p:restoredTop sz="95921"/>
  </p:normalViewPr>
  <p:slideViewPr>
    <p:cSldViewPr snapToGrid="0" snapToObjects="1">
      <p:cViewPr varScale="1">
        <p:scale>
          <a:sx n="115" d="100"/>
          <a:sy n="115" d="100"/>
        </p:scale>
        <p:origin x="2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a-DK"/>
              <a:t>Klik for at redigere titeltypografien i masteren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
Andet niveau
Tredje niveau
Fjerde niveau
Femte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a-DK"/>
              <a:t>Klik for at redigere titeltypografien i masteren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
Andet niveau
Tredje niveau
Fjerde niveau
Femte niveau</a:t>
            </a:r>
            <a:endParaRPr lang="en-US" dirty="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a-DK"/>
              <a:t>Klik for at redigere titeltypografien i masteren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
Andet niveau
Tredje niveau
Fjerde niveau
Femte niveau</a:t>
            </a:r>
            <a:endParaRPr lang="en-US" dirty="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a-DK"/>
              <a:t>Klik for at redigere titeltypografien i masteren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
Andet niveau
Tredje niveau
Fjerde niveau
Femte niveau</a:t>
            </a:r>
            <a:endParaRPr lang="en-US" dirty="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a-DK"/>
              <a:t>Rediger teksttypografien i masteren
Andet niveau
Tredje niveau
Fjerde niveau
Femte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a-DK"/>
              <a:t>Rediger teksttypografien i masteren
Andet niveau
Tredje niveau
Fjerde niveau
Femte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
Andet niveau
Tredje niveau
Fjerde niveau
Femte niveau</a:t>
            </a:r>
            <a:endParaRPr lang="en-US" dirty="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a-DK"/>
              <a:t>Rediger teksttypografien i masteren
Andet niveau
Tredje niveau
Fjerde niveau
Femte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
Andet niveau
Tredje niveau
Fjerde niveau
Femte niveau</a:t>
            </a:r>
            <a:endParaRPr lang="en-US" dirty="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da-DK"/>
              <a:t>Rediger teksttypografien i masteren
Andet niveau
Tredje niveau
Fjerde niveau
Femte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a-DK"/>
              <a:t>Klik for at redigere titeltypografien i masteren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a-DK"/>
              <a:t>Rediger teksttypografien i masteren
Andet niveau
Tredje niveau
Fjerde niveau
Femte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
Andet niveau
Tredje niveau
Fjerde niveau
Femte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a-DK"/>
              <a:t>Klik for at redigere titeltypografien i masteren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
Andet niveau
Tredje niveau
Fjerde niveau
Femte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a-DK"/>
              <a:t>Rediger teksttypografien i masteren
Andet niveau
Tredje niveau
Fjerde niveau
Femte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8/16/21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62E8E-5AC9-B449-852A-B23CF96F5332}"/>
              </a:ext>
            </a:extLst>
          </p:cNvPr>
          <p:cNvSpPr>
            <a:spLocks noGrp="1"/>
          </p:cNvSpPr>
          <p:nvPr>
            <p:ph type="ctrTitle"/>
          </p:nvPr>
        </p:nvSpPr>
        <p:spPr/>
        <p:txBody>
          <a:bodyPr/>
          <a:lstStyle/>
          <a:p>
            <a:r>
              <a:rPr lang="da-DK" dirty="0"/>
              <a:t>Autentisk og professionel</a:t>
            </a:r>
          </a:p>
        </p:txBody>
      </p:sp>
      <p:sp>
        <p:nvSpPr>
          <p:cNvPr id="3" name="Undertitel 2">
            <a:extLst>
              <a:ext uri="{FF2B5EF4-FFF2-40B4-BE49-F238E27FC236}">
                <a16:creationId xmlns:a16="http://schemas.microsoft.com/office/drawing/2014/main" id="{0E79628A-A9D5-3342-98A5-3BE35FD8A4EA}"/>
              </a:ext>
            </a:extLst>
          </p:cNvPr>
          <p:cNvSpPr>
            <a:spLocks noGrp="1"/>
          </p:cNvSpPr>
          <p:nvPr>
            <p:ph type="subTitle" idx="1"/>
          </p:nvPr>
        </p:nvSpPr>
        <p:spPr/>
        <p:txBody>
          <a:bodyPr/>
          <a:lstStyle/>
          <a:p>
            <a:r>
              <a:rPr lang="da-DK" dirty="0"/>
              <a:t>En vanskelig balance</a:t>
            </a:r>
          </a:p>
        </p:txBody>
      </p:sp>
    </p:spTree>
    <p:extLst>
      <p:ext uri="{BB962C8B-B14F-4D97-AF65-F5344CB8AC3E}">
        <p14:creationId xmlns:p14="http://schemas.microsoft.com/office/powerpoint/2010/main" val="2272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14C71-E4D1-0041-AC59-50EE79AA3D62}"/>
              </a:ext>
            </a:extLst>
          </p:cNvPr>
          <p:cNvSpPr>
            <a:spLocks noGrp="1"/>
          </p:cNvSpPr>
          <p:nvPr>
            <p:ph type="title"/>
          </p:nvPr>
        </p:nvSpPr>
        <p:spPr/>
        <p:txBody>
          <a:bodyPr/>
          <a:lstStyle/>
          <a:p>
            <a:r>
              <a:rPr lang="da-DK" dirty="0"/>
              <a:t>Børnesynets udvikling</a:t>
            </a:r>
          </a:p>
        </p:txBody>
      </p:sp>
      <p:pic>
        <p:nvPicPr>
          <p:cNvPr id="6" name="Billede 5">
            <a:extLst>
              <a:ext uri="{FF2B5EF4-FFF2-40B4-BE49-F238E27FC236}">
                <a16:creationId xmlns:a16="http://schemas.microsoft.com/office/drawing/2014/main" id="{89FA70E9-1D5F-F042-8264-B0F83302F1F6}"/>
              </a:ext>
            </a:extLst>
          </p:cNvPr>
          <p:cNvPicPr>
            <a:picLocks noChangeAspect="1"/>
          </p:cNvPicPr>
          <p:nvPr/>
        </p:nvPicPr>
        <p:blipFill>
          <a:blip r:embed="rId2"/>
          <a:stretch>
            <a:fillRect/>
          </a:stretch>
        </p:blipFill>
        <p:spPr>
          <a:xfrm>
            <a:off x="457526" y="559164"/>
            <a:ext cx="6132846" cy="3453670"/>
          </a:xfrm>
          <a:prstGeom prst="rect">
            <a:avLst/>
          </a:prstGeom>
        </p:spPr>
      </p:pic>
      <p:pic>
        <p:nvPicPr>
          <p:cNvPr id="7" name="Billede 6">
            <a:extLst>
              <a:ext uri="{FF2B5EF4-FFF2-40B4-BE49-F238E27FC236}">
                <a16:creationId xmlns:a16="http://schemas.microsoft.com/office/drawing/2014/main" id="{95C82431-0E8C-0448-AF42-872201F5D52E}"/>
              </a:ext>
            </a:extLst>
          </p:cNvPr>
          <p:cNvPicPr>
            <a:picLocks noChangeAspect="1"/>
          </p:cNvPicPr>
          <p:nvPr/>
        </p:nvPicPr>
        <p:blipFill>
          <a:blip r:embed="rId3"/>
          <a:stretch>
            <a:fillRect/>
          </a:stretch>
        </p:blipFill>
        <p:spPr>
          <a:xfrm>
            <a:off x="4821616" y="4060824"/>
            <a:ext cx="2548768" cy="2150405"/>
          </a:xfrm>
          <a:prstGeom prst="rect">
            <a:avLst/>
          </a:prstGeom>
        </p:spPr>
      </p:pic>
      <p:pic>
        <p:nvPicPr>
          <p:cNvPr id="11" name="Billede 10">
            <a:extLst>
              <a:ext uri="{FF2B5EF4-FFF2-40B4-BE49-F238E27FC236}">
                <a16:creationId xmlns:a16="http://schemas.microsoft.com/office/drawing/2014/main" id="{18594CE3-23E0-DA45-91C3-3185CCD24C56}"/>
              </a:ext>
            </a:extLst>
          </p:cNvPr>
          <p:cNvPicPr>
            <a:picLocks noChangeAspect="1"/>
          </p:cNvPicPr>
          <p:nvPr/>
        </p:nvPicPr>
        <p:blipFill>
          <a:blip r:embed="rId4"/>
          <a:stretch>
            <a:fillRect/>
          </a:stretch>
        </p:blipFill>
        <p:spPr>
          <a:xfrm>
            <a:off x="6697277" y="559164"/>
            <a:ext cx="5037197" cy="3453670"/>
          </a:xfrm>
          <a:prstGeom prst="rect">
            <a:avLst/>
          </a:prstGeom>
        </p:spPr>
      </p:pic>
    </p:spTree>
    <p:extLst>
      <p:ext uri="{BB962C8B-B14F-4D97-AF65-F5344CB8AC3E}">
        <p14:creationId xmlns:p14="http://schemas.microsoft.com/office/powerpoint/2010/main" val="40036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1840235A-A21E-EC4D-AE92-8DB1FA3227AD}"/>
              </a:ext>
            </a:extLst>
          </p:cNvPr>
          <p:cNvPicPr>
            <a:picLocks noGrp="1" noChangeAspect="1"/>
          </p:cNvPicPr>
          <p:nvPr>
            <p:ph idx="1"/>
          </p:nvPr>
        </p:nvPicPr>
        <p:blipFill>
          <a:blip r:embed="rId2"/>
          <a:stretch>
            <a:fillRect/>
          </a:stretch>
        </p:blipFill>
        <p:spPr>
          <a:xfrm>
            <a:off x="856752" y="3646450"/>
            <a:ext cx="5458471" cy="2427609"/>
          </a:xfrm>
        </p:spPr>
      </p:pic>
      <p:pic>
        <p:nvPicPr>
          <p:cNvPr id="7" name="Billede 6">
            <a:extLst>
              <a:ext uri="{FF2B5EF4-FFF2-40B4-BE49-F238E27FC236}">
                <a16:creationId xmlns:a16="http://schemas.microsoft.com/office/drawing/2014/main" id="{2195A064-C7BE-2F4C-A61F-8EE31956F122}"/>
              </a:ext>
            </a:extLst>
          </p:cNvPr>
          <p:cNvPicPr>
            <a:picLocks noChangeAspect="1"/>
          </p:cNvPicPr>
          <p:nvPr/>
        </p:nvPicPr>
        <p:blipFill>
          <a:blip r:embed="rId3"/>
          <a:stretch>
            <a:fillRect/>
          </a:stretch>
        </p:blipFill>
        <p:spPr>
          <a:xfrm>
            <a:off x="1689410" y="635620"/>
            <a:ext cx="8382000" cy="2425700"/>
          </a:xfrm>
          <a:prstGeom prst="rect">
            <a:avLst/>
          </a:prstGeom>
        </p:spPr>
      </p:pic>
      <p:pic>
        <p:nvPicPr>
          <p:cNvPr id="9" name="Billede 8">
            <a:extLst>
              <a:ext uri="{FF2B5EF4-FFF2-40B4-BE49-F238E27FC236}">
                <a16:creationId xmlns:a16="http://schemas.microsoft.com/office/drawing/2014/main" id="{A49531EB-09CE-A545-BBDC-092E687E54D5}"/>
              </a:ext>
            </a:extLst>
          </p:cNvPr>
          <p:cNvPicPr>
            <a:picLocks noChangeAspect="1"/>
          </p:cNvPicPr>
          <p:nvPr/>
        </p:nvPicPr>
        <p:blipFill>
          <a:blip r:embed="rId4"/>
          <a:stretch>
            <a:fillRect/>
          </a:stretch>
        </p:blipFill>
        <p:spPr>
          <a:xfrm>
            <a:off x="7149735" y="3646450"/>
            <a:ext cx="3907127" cy="2427609"/>
          </a:xfrm>
          <a:prstGeom prst="rect">
            <a:avLst/>
          </a:prstGeom>
        </p:spPr>
      </p:pic>
    </p:spTree>
    <p:extLst>
      <p:ext uri="{BB962C8B-B14F-4D97-AF65-F5344CB8AC3E}">
        <p14:creationId xmlns:p14="http://schemas.microsoft.com/office/powerpoint/2010/main" val="402056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4C7CE9-E397-B440-BBC9-8CB5A3A6C0A3}"/>
              </a:ext>
            </a:extLst>
          </p:cNvPr>
          <p:cNvSpPr>
            <a:spLocks noGrp="1"/>
          </p:cNvSpPr>
          <p:nvPr>
            <p:ph type="title"/>
          </p:nvPr>
        </p:nvSpPr>
        <p:spPr/>
        <p:txBody>
          <a:bodyPr/>
          <a:lstStyle/>
          <a:p>
            <a:r>
              <a:rPr lang="da-DK" dirty="0"/>
              <a:t>Dagplejeren</a:t>
            </a:r>
          </a:p>
        </p:txBody>
      </p:sp>
      <p:sp>
        <p:nvSpPr>
          <p:cNvPr id="3" name="Pladsholder til indhold 2">
            <a:extLst>
              <a:ext uri="{FF2B5EF4-FFF2-40B4-BE49-F238E27FC236}">
                <a16:creationId xmlns:a16="http://schemas.microsoft.com/office/drawing/2014/main" id="{490C9C37-D34A-4F4F-90C8-EA9BEEC514CE}"/>
              </a:ext>
            </a:extLst>
          </p:cNvPr>
          <p:cNvSpPr>
            <a:spLocks noGrp="1"/>
          </p:cNvSpPr>
          <p:nvPr>
            <p:ph idx="1"/>
          </p:nvPr>
        </p:nvSpPr>
        <p:spPr/>
        <p:txBody>
          <a:bodyPr>
            <a:normAutofit fontScale="92500"/>
          </a:bodyPr>
          <a:lstStyle/>
          <a:p>
            <a:r>
              <a:rPr lang="da-DK" dirty="0"/>
              <a:t>Presset fra forældre og omgivelser til at leve op til rollen som en ”rigtig” omsorgsperson.</a:t>
            </a:r>
          </a:p>
          <a:p>
            <a:r>
              <a:rPr lang="da-DK" dirty="0"/>
              <a:t>Gordon </a:t>
            </a:r>
            <a:r>
              <a:rPr lang="da-DK" dirty="0" err="1"/>
              <a:t>Neufeld</a:t>
            </a:r>
            <a:r>
              <a:rPr lang="da-DK" dirty="0"/>
              <a:t>: ”Vi overser den grundlæggende pointe, at det, der betyder noget, ikke er omsorgspersonernes færdigheder, men barnets forhold til den voksne, der påtager sig ansvaret (…) Forældreskabet er først og fremmest en relation, ikke en færdighed, der skal tilegnes. (…)” – kan man sige det samme om dagplejeren?</a:t>
            </a:r>
          </a:p>
          <a:p>
            <a:r>
              <a:rPr lang="da-DK" dirty="0"/>
              <a:t>I et forsøg på at leve op til forestillingerne, risikerer det at gå ud over tilknytningen? Hvordan sikrer dagplejerne bedst tilknytningen til de børn, de har med at gøre? </a:t>
            </a:r>
          </a:p>
        </p:txBody>
      </p:sp>
    </p:spTree>
    <p:extLst>
      <p:ext uri="{BB962C8B-B14F-4D97-AF65-F5344CB8AC3E}">
        <p14:creationId xmlns:p14="http://schemas.microsoft.com/office/powerpoint/2010/main" val="1677545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Organisk</Template>
  <TotalTime>51464</TotalTime>
  <Words>120</Words>
  <Application>Microsoft Macintosh PowerPoint</Application>
  <PresentationFormat>Widescreen</PresentationFormat>
  <Paragraphs>7</Paragraphs>
  <Slides>4</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4</vt:i4>
      </vt:variant>
    </vt:vector>
  </HeadingPairs>
  <TitlesOfParts>
    <vt:vector size="7" baseType="lpstr">
      <vt:lpstr>Arial</vt:lpstr>
      <vt:lpstr>Garamond</vt:lpstr>
      <vt:lpstr>Organisk</vt:lpstr>
      <vt:lpstr>Autentisk og professionel</vt:lpstr>
      <vt:lpstr>Børnesynets udvikling</vt:lpstr>
      <vt:lpstr>PowerPoint-præsentation</vt:lpstr>
      <vt:lpstr>Dagplejeren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Autentisk og professionel</dc:title>
  <dc:creator>Microsoft Office User</dc:creator>
  <cp:lastModifiedBy>Microsoft Office User</cp:lastModifiedBy>
  <cp:revision>6</cp:revision>
  <dcterms:created xsi:type="dcterms:W3CDTF">2021-06-19T14:09:44Z</dcterms:created>
  <dcterms:modified xsi:type="dcterms:W3CDTF">2021-09-08T19:56:57Z</dcterms:modified>
</cp:coreProperties>
</file>